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1" r:id="rId5"/>
    <p:sldId id="266" r:id="rId6"/>
    <p:sldId id="267" r:id="rId7"/>
    <p:sldId id="268" r:id="rId8"/>
    <p:sldId id="265" r:id="rId9"/>
    <p:sldId id="260" r:id="rId10"/>
    <p:sldId id="269" r:id="rId11"/>
    <p:sldId id="262" r:id="rId12"/>
    <p:sldId id="270" r:id="rId13"/>
    <p:sldId id="272" r:id="rId14"/>
    <p:sldId id="273" r:id="rId15"/>
    <p:sldId id="277" r:id="rId16"/>
    <p:sldId id="274" r:id="rId17"/>
    <p:sldId id="275" r:id="rId18"/>
    <p:sldId id="271" r:id="rId19"/>
    <p:sldId id="26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65F7CC-C6EA-4760-A9E7-CF69A5AAF430}"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03C7B-E074-49A4-B1DD-956B0014F4E1}" type="slidenum">
              <a:rPr lang="en-US" smtClean="0"/>
              <a:t>‹#›</a:t>
            </a:fld>
            <a:endParaRPr lang="en-US"/>
          </a:p>
        </p:txBody>
      </p:sp>
    </p:spTree>
    <p:extLst>
      <p:ext uri="{BB962C8B-B14F-4D97-AF65-F5344CB8AC3E}">
        <p14:creationId xmlns:p14="http://schemas.microsoft.com/office/powerpoint/2010/main" val="4128357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65F7CC-C6EA-4760-A9E7-CF69A5AAF430}"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03C7B-E074-49A4-B1DD-956B0014F4E1}" type="slidenum">
              <a:rPr lang="en-US" smtClean="0"/>
              <a:t>‹#›</a:t>
            </a:fld>
            <a:endParaRPr lang="en-US"/>
          </a:p>
        </p:txBody>
      </p:sp>
    </p:spTree>
    <p:extLst>
      <p:ext uri="{BB962C8B-B14F-4D97-AF65-F5344CB8AC3E}">
        <p14:creationId xmlns:p14="http://schemas.microsoft.com/office/powerpoint/2010/main" val="2817323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65F7CC-C6EA-4760-A9E7-CF69A5AAF430}"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03C7B-E074-49A4-B1DD-956B0014F4E1}" type="slidenum">
              <a:rPr lang="en-US" smtClean="0"/>
              <a:t>‹#›</a:t>
            </a:fld>
            <a:endParaRPr lang="en-US"/>
          </a:p>
        </p:txBody>
      </p:sp>
    </p:spTree>
    <p:extLst>
      <p:ext uri="{BB962C8B-B14F-4D97-AF65-F5344CB8AC3E}">
        <p14:creationId xmlns:p14="http://schemas.microsoft.com/office/powerpoint/2010/main" val="805178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65F7CC-C6EA-4760-A9E7-CF69A5AAF430}"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03C7B-E074-49A4-B1DD-956B0014F4E1}" type="slidenum">
              <a:rPr lang="en-US" smtClean="0"/>
              <a:t>‹#›</a:t>
            </a:fld>
            <a:endParaRPr lang="en-US"/>
          </a:p>
        </p:txBody>
      </p:sp>
    </p:spTree>
    <p:extLst>
      <p:ext uri="{BB962C8B-B14F-4D97-AF65-F5344CB8AC3E}">
        <p14:creationId xmlns:p14="http://schemas.microsoft.com/office/powerpoint/2010/main" val="3430098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65F7CC-C6EA-4760-A9E7-CF69A5AAF430}"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03C7B-E074-49A4-B1DD-956B0014F4E1}" type="slidenum">
              <a:rPr lang="en-US" smtClean="0"/>
              <a:t>‹#›</a:t>
            </a:fld>
            <a:endParaRPr lang="en-US"/>
          </a:p>
        </p:txBody>
      </p:sp>
    </p:spTree>
    <p:extLst>
      <p:ext uri="{BB962C8B-B14F-4D97-AF65-F5344CB8AC3E}">
        <p14:creationId xmlns:p14="http://schemas.microsoft.com/office/powerpoint/2010/main" val="3129261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65F7CC-C6EA-4760-A9E7-CF69A5AAF430}" type="datetimeFigureOut">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03C7B-E074-49A4-B1DD-956B0014F4E1}" type="slidenum">
              <a:rPr lang="en-US" smtClean="0"/>
              <a:t>‹#›</a:t>
            </a:fld>
            <a:endParaRPr lang="en-US"/>
          </a:p>
        </p:txBody>
      </p:sp>
    </p:spTree>
    <p:extLst>
      <p:ext uri="{BB962C8B-B14F-4D97-AF65-F5344CB8AC3E}">
        <p14:creationId xmlns:p14="http://schemas.microsoft.com/office/powerpoint/2010/main" val="1580239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65F7CC-C6EA-4760-A9E7-CF69A5AAF430}" type="datetimeFigureOut">
              <a:rPr lang="en-US" smtClean="0"/>
              <a:t>5/12/2020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C03C7B-E074-49A4-B1DD-956B0014F4E1}" type="slidenum">
              <a:rPr lang="en-US" smtClean="0"/>
              <a:t>‹#›</a:t>
            </a:fld>
            <a:endParaRPr lang="en-US"/>
          </a:p>
        </p:txBody>
      </p:sp>
    </p:spTree>
    <p:extLst>
      <p:ext uri="{BB962C8B-B14F-4D97-AF65-F5344CB8AC3E}">
        <p14:creationId xmlns:p14="http://schemas.microsoft.com/office/powerpoint/2010/main" val="1002984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65F7CC-C6EA-4760-A9E7-CF69A5AAF430}" type="datetimeFigureOut">
              <a:rPr lang="en-US" smtClean="0"/>
              <a:t>5/12/2020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C03C7B-E074-49A4-B1DD-956B0014F4E1}" type="slidenum">
              <a:rPr lang="en-US" smtClean="0"/>
              <a:t>‹#›</a:t>
            </a:fld>
            <a:endParaRPr lang="en-US"/>
          </a:p>
        </p:txBody>
      </p:sp>
    </p:spTree>
    <p:extLst>
      <p:ext uri="{BB962C8B-B14F-4D97-AF65-F5344CB8AC3E}">
        <p14:creationId xmlns:p14="http://schemas.microsoft.com/office/powerpoint/2010/main" val="374465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65F7CC-C6EA-4760-A9E7-CF69A5AAF430}" type="datetimeFigureOut">
              <a:rPr lang="en-US" smtClean="0"/>
              <a:t>5/12/2020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C03C7B-E074-49A4-B1DD-956B0014F4E1}" type="slidenum">
              <a:rPr lang="en-US" smtClean="0"/>
              <a:t>‹#›</a:t>
            </a:fld>
            <a:endParaRPr lang="en-US"/>
          </a:p>
        </p:txBody>
      </p:sp>
    </p:spTree>
    <p:extLst>
      <p:ext uri="{BB962C8B-B14F-4D97-AF65-F5344CB8AC3E}">
        <p14:creationId xmlns:p14="http://schemas.microsoft.com/office/powerpoint/2010/main" val="76878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65F7CC-C6EA-4760-A9E7-CF69A5AAF430}" type="datetimeFigureOut">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03C7B-E074-49A4-B1DD-956B0014F4E1}" type="slidenum">
              <a:rPr lang="en-US" smtClean="0"/>
              <a:t>‹#›</a:t>
            </a:fld>
            <a:endParaRPr lang="en-US"/>
          </a:p>
        </p:txBody>
      </p:sp>
    </p:spTree>
    <p:extLst>
      <p:ext uri="{BB962C8B-B14F-4D97-AF65-F5344CB8AC3E}">
        <p14:creationId xmlns:p14="http://schemas.microsoft.com/office/powerpoint/2010/main" val="2528668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65F7CC-C6EA-4760-A9E7-CF69A5AAF430}" type="datetimeFigureOut">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03C7B-E074-49A4-B1DD-956B0014F4E1}" type="slidenum">
              <a:rPr lang="en-US" smtClean="0"/>
              <a:t>‹#›</a:t>
            </a:fld>
            <a:endParaRPr lang="en-US"/>
          </a:p>
        </p:txBody>
      </p:sp>
    </p:spTree>
    <p:extLst>
      <p:ext uri="{BB962C8B-B14F-4D97-AF65-F5344CB8AC3E}">
        <p14:creationId xmlns:p14="http://schemas.microsoft.com/office/powerpoint/2010/main" val="400840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65F7CC-C6EA-4760-A9E7-CF69A5AAF430}" type="datetimeFigureOut">
              <a:rPr lang="en-US" smtClean="0"/>
              <a:t>5/12/2020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C03C7B-E074-49A4-B1DD-956B0014F4E1}" type="slidenum">
              <a:rPr lang="en-US" smtClean="0"/>
              <a:t>‹#›</a:t>
            </a:fld>
            <a:endParaRPr lang="en-US"/>
          </a:p>
        </p:txBody>
      </p:sp>
    </p:spTree>
    <p:extLst>
      <p:ext uri="{BB962C8B-B14F-4D97-AF65-F5344CB8AC3E}">
        <p14:creationId xmlns:p14="http://schemas.microsoft.com/office/powerpoint/2010/main" val="3890065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Reproduction in bacteria</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31400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Conjugation</a:t>
            </a:r>
            <a:endParaRPr lang="en-US" dirty="0"/>
          </a:p>
        </p:txBody>
      </p:sp>
      <p:sp>
        <p:nvSpPr>
          <p:cNvPr id="3" name="Content Placeholder 2"/>
          <p:cNvSpPr>
            <a:spLocks noGrp="1"/>
          </p:cNvSpPr>
          <p:nvPr>
            <p:ph idx="1"/>
          </p:nvPr>
        </p:nvSpPr>
        <p:spPr/>
        <p:txBody>
          <a:bodyPr>
            <a:normAutofit/>
          </a:bodyPr>
          <a:lstStyle/>
          <a:p>
            <a:r>
              <a:rPr lang="en-US" dirty="0"/>
              <a:t> </a:t>
            </a:r>
            <a:r>
              <a:rPr lang="en-US" dirty="0" smtClean="0"/>
              <a:t>Transfer </a:t>
            </a:r>
            <a:r>
              <a:rPr lang="en-US" dirty="0"/>
              <a:t>of genetic material between bacterial  </a:t>
            </a:r>
            <a:r>
              <a:rPr lang="en-US" dirty="0" smtClean="0"/>
              <a:t>cells by </a:t>
            </a:r>
            <a:r>
              <a:rPr lang="en-US" dirty="0"/>
              <a:t>direct cell-to-cell contact or by a bridge-like connection between two cells</a:t>
            </a:r>
            <a:r>
              <a:rPr lang="en-US" dirty="0" smtClean="0"/>
              <a:t>.</a:t>
            </a:r>
            <a:r>
              <a:rPr lang="en-US" dirty="0"/>
              <a:t> This takes place through a </a:t>
            </a:r>
            <a:r>
              <a:rPr lang="en-US" dirty="0" err="1" smtClean="0"/>
              <a:t>pilus</a:t>
            </a:r>
            <a:r>
              <a:rPr lang="en-US" dirty="0" smtClean="0"/>
              <a:t>.</a:t>
            </a:r>
            <a:endParaRPr lang="en-US" baseline="30000" dirty="0" smtClean="0"/>
          </a:p>
          <a:p>
            <a:r>
              <a:rPr lang="en-US" dirty="0"/>
              <a:t> </a:t>
            </a:r>
            <a:r>
              <a:rPr lang="en-US" dirty="0" smtClean="0"/>
              <a:t>The</a:t>
            </a:r>
            <a:r>
              <a:rPr lang="en-US" dirty="0"/>
              <a:t> </a:t>
            </a:r>
            <a:r>
              <a:rPr lang="en-US" i="1" dirty="0" smtClean="0"/>
              <a:t>donor (</a:t>
            </a:r>
            <a:r>
              <a:rPr lang="en-US" dirty="0"/>
              <a:t>f</a:t>
            </a:r>
            <a:r>
              <a:rPr lang="en-US" i="1" dirty="0" smtClean="0"/>
              <a:t>+)</a:t>
            </a:r>
            <a:r>
              <a:rPr lang="en-US" dirty="0"/>
              <a:t> cell provides a conjugative or </a:t>
            </a:r>
            <a:r>
              <a:rPr lang="en-US" dirty="0" err="1"/>
              <a:t>mobilizable</a:t>
            </a:r>
            <a:r>
              <a:rPr lang="en-US" dirty="0"/>
              <a:t> genetic element that is most often a </a:t>
            </a:r>
            <a:r>
              <a:rPr lang="en-US" dirty="0" smtClean="0"/>
              <a:t>plasmid to the recipient(f-) bacterial cell.</a:t>
            </a:r>
            <a:endParaRPr lang="en-US" dirty="0"/>
          </a:p>
        </p:txBody>
      </p:sp>
    </p:spTree>
    <p:extLst>
      <p:ext uri="{BB962C8B-B14F-4D97-AF65-F5344CB8AC3E}">
        <p14:creationId xmlns:p14="http://schemas.microsoft.com/office/powerpoint/2010/main" val="767292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3074" name="Picture 2" descr="C:\Users\Yasir\Desktop\bac conj.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537" y="304800"/>
            <a:ext cx="8542926" cy="59824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9664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Transformation</a:t>
            </a:r>
            <a:endParaRPr lang="en-US" dirty="0"/>
          </a:p>
        </p:txBody>
      </p:sp>
      <p:sp>
        <p:nvSpPr>
          <p:cNvPr id="3" name="Content Placeholder 2"/>
          <p:cNvSpPr>
            <a:spLocks noGrp="1"/>
          </p:cNvSpPr>
          <p:nvPr>
            <p:ph idx="1"/>
          </p:nvPr>
        </p:nvSpPr>
        <p:spPr/>
        <p:txBody>
          <a:bodyPr/>
          <a:lstStyle/>
          <a:p>
            <a:pPr algn="just"/>
            <a:r>
              <a:rPr lang="en-US" dirty="0"/>
              <a:t>Bacterial transformation is a process of horizontal gene transfer by which some bacteria take up foreign genetic material (naked DNA) from the environment. It was first reported in </a:t>
            </a:r>
            <a:r>
              <a:rPr lang="en-US" i="1" dirty="0"/>
              <a:t>Streptococcus </a:t>
            </a:r>
            <a:r>
              <a:rPr lang="en-US" i="1" dirty="0" err="1"/>
              <a:t>pneumoniae</a:t>
            </a:r>
            <a:r>
              <a:rPr lang="en-US" i="1" dirty="0"/>
              <a:t> </a:t>
            </a:r>
            <a:r>
              <a:rPr lang="en-US" dirty="0"/>
              <a:t>by Griffith in </a:t>
            </a:r>
            <a:r>
              <a:rPr lang="en-US" dirty="0" smtClean="0"/>
              <a:t>1928. DNA </a:t>
            </a:r>
            <a:r>
              <a:rPr lang="en-US" dirty="0"/>
              <a:t>as the transforming principle was demonstrated by Avery et al in 1944</a:t>
            </a:r>
            <a:r>
              <a:rPr lang="en-US" dirty="0" smtClean="0"/>
              <a:t>.</a:t>
            </a:r>
            <a:endParaRPr lang="en-US" dirty="0"/>
          </a:p>
        </p:txBody>
      </p:sp>
    </p:spTree>
    <p:extLst>
      <p:ext uri="{BB962C8B-B14F-4D97-AF65-F5344CB8AC3E}">
        <p14:creationId xmlns:p14="http://schemas.microsoft.com/office/powerpoint/2010/main" val="1203796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The process of gene transfer by transformation does not require a living donor cell but only requires the presence of persistent DNA in the environment. The prerequisite for bacteria to undergo transformation is its ability to take up free, extracellular genetic material. Such bacteria are termed as competent cells.</a:t>
            </a:r>
          </a:p>
        </p:txBody>
      </p:sp>
    </p:spTree>
    <p:extLst>
      <p:ext uri="{BB962C8B-B14F-4D97-AF65-F5344CB8AC3E}">
        <p14:creationId xmlns:p14="http://schemas.microsoft.com/office/powerpoint/2010/main" val="3114168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a:t>The factors that regulate natural competence vary between various genera. Once the transforming factor (DNA) enters the cytoplasm, it may be degraded by nucleases if it is different from the bacterial DNA. If the exogenous genetic material is similar to bacterial DNA, it may integrate into the chromosome. Sometimes the exogenous genetic material may co-exist as a plasmid with chromosomal DNA.</a:t>
            </a:r>
          </a:p>
        </p:txBody>
      </p:sp>
    </p:spTree>
    <p:extLst>
      <p:ext uri="{BB962C8B-B14F-4D97-AF65-F5344CB8AC3E}">
        <p14:creationId xmlns:p14="http://schemas.microsoft.com/office/powerpoint/2010/main" val="1718669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098" name="Picture 2" descr="C:\Users\Yasir\Desktop\transformation-of-bacteri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24012"/>
            <a:ext cx="8382000" cy="4090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2968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Transduction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T</a:t>
            </a:r>
            <a:r>
              <a:rPr lang="en-US" dirty="0" smtClean="0"/>
              <a:t>he </a:t>
            </a:r>
            <a:r>
              <a:rPr lang="en-US" dirty="0"/>
              <a:t>process by which foreign </a:t>
            </a:r>
            <a:r>
              <a:rPr lang="en-US" dirty="0" smtClean="0"/>
              <a:t>DNA</a:t>
            </a:r>
            <a:r>
              <a:rPr lang="en-US" dirty="0"/>
              <a:t> </a:t>
            </a:r>
            <a:r>
              <a:rPr lang="en-US" dirty="0" smtClean="0"/>
              <a:t>is </a:t>
            </a:r>
            <a:r>
              <a:rPr lang="en-US" dirty="0"/>
              <a:t>introduced into a bacterial cell by a </a:t>
            </a:r>
            <a:r>
              <a:rPr lang="en-US" dirty="0" smtClean="0"/>
              <a:t>virus or</a:t>
            </a:r>
            <a:r>
              <a:rPr lang="en-US" dirty="0"/>
              <a:t> viral vector</a:t>
            </a:r>
            <a:r>
              <a:rPr lang="en-US" dirty="0" smtClean="0"/>
              <a:t>.</a:t>
            </a:r>
            <a:endParaRPr lang="en-US" u="sng" baseline="30000" dirty="0" smtClean="0"/>
          </a:p>
          <a:p>
            <a:pPr algn="just"/>
            <a:r>
              <a:rPr lang="en-US" dirty="0"/>
              <a:t>An example is the viral transfer of DNA from one </a:t>
            </a:r>
            <a:r>
              <a:rPr lang="en-US" dirty="0" smtClean="0"/>
              <a:t>bacterium to </a:t>
            </a:r>
            <a:r>
              <a:rPr lang="en-US" dirty="0"/>
              <a:t>another and hence an example of horizontal gene </a:t>
            </a:r>
            <a:r>
              <a:rPr lang="en-US" dirty="0" smtClean="0"/>
              <a:t>transfer.</a:t>
            </a:r>
          </a:p>
          <a:p>
            <a:pPr algn="just"/>
            <a:r>
              <a:rPr lang="en-US" dirty="0"/>
              <a:t>Transduction does not require physical contact between the cell donating the DNA and the cell receiving the </a:t>
            </a:r>
            <a:r>
              <a:rPr lang="en-US" dirty="0" smtClean="0"/>
              <a:t>DNA (which occurs in conjugation), </a:t>
            </a:r>
            <a:r>
              <a:rPr lang="en-US" dirty="0"/>
              <a:t>and it is </a:t>
            </a:r>
            <a:r>
              <a:rPr lang="en-US" dirty="0" err="1" smtClean="0"/>
              <a:t>Dnase</a:t>
            </a:r>
            <a:r>
              <a:rPr lang="en-US" dirty="0" smtClean="0"/>
              <a:t> resistant </a:t>
            </a:r>
            <a:r>
              <a:rPr lang="en-US" dirty="0"/>
              <a:t>(transformation is susceptible to </a:t>
            </a:r>
            <a:r>
              <a:rPr lang="en-US" dirty="0" err="1"/>
              <a:t>DNase</a:t>
            </a:r>
            <a:r>
              <a:rPr lang="en-US" dirty="0"/>
              <a:t>)</a:t>
            </a:r>
          </a:p>
          <a:p>
            <a:pPr algn="just"/>
            <a:endParaRPr lang="en-US" dirty="0"/>
          </a:p>
        </p:txBody>
      </p:sp>
    </p:spTree>
    <p:extLst>
      <p:ext uri="{BB962C8B-B14F-4D97-AF65-F5344CB8AC3E}">
        <p14:creationId xmlns:p14="http://schemas.microsoft.com/office/powerpoint/2010/main" val="3962667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a:t>V</a:t>
            </a:r>
            <a:r>
              <a:rPr lang="en-US" dirty="0" smtClean="0"/>
              <a:t>iruses</a:t>
            </a:r>
            <a:r>
              <a:rPr lang="en-US" dirty="0"/>
              <a:t>, including </a:t>
            </a:r>
            <a:r>
              <a:rPr lang="en-US" dirty="0" smtClean="0"/>
              <a:t>bacteriophages</a:t>
            </a:r>
            <a:r>
              <a:rPr lang="en-US" dirty="0"/>
              <a:t> </a:t>
            </a:r>
            <a:r>
              <a:rPr lang="en-US" dirty="0" smtClean="0"/>
              <a:t>(viruses </a:t>
            </a:r>
            <a:r>
              <a:rPr lang="en-US" dirty="0"/>
              <a:t>that infect bacteria), infect bacterial cells, their normal mode of reproduction is to harness the </a:t>
            </a:r>
            <a:r>
              <a:rPr lang="en-US" dirty="0" err="1" smtClean="0"/>
              <a:t>replicational</a:t>
            </a:r>
            <a:r>
              <a:rPr lang="en-US" dirty="0" smtClean="0"/>
              <a:t> ,</a:t>
            </a:r>
            <a:r>
              <a:rPr lang="en-US" dirty="0"/>
              <a:t> transcriptional, and translation machinery of the host bacterial cell to make numerous </a:t>
            </a:r>
            <a:r>
              <a:rPr lang="en-US" dirty="0" err="1"/>
              <a:t>virions</a:t>
            </a:r>
            <a:r>
              <a:rPr lang="en-US" dirty="0"/>
              <a:t>, or complete viral particles, including the viral DNA or RNA and the protein coat.</a:t>
            </a:r>
          </a:p>
        </p:txBody>
      </p:sp>
    </p:spTree>
    <p:extLst>
      <p:ext uri="{BB962C8B-B14F-4D97-AF65-F5344CB8AC3E}">
        <p14:creationId xmlns:p14="http://schemas.microsoft.com/office/powerpoint/2010/main" val="2047435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Generalized transduction</a:t>
            </a:r>
          </a:p>
          <a:p>
            <a:r>
              <a:rPr lang="en-US" dirty="0"/>
              <a:t>Generalized transduction is the process by which any bacterial DNA may be transferred to another bacterium via a bacteriophage</a:t>
            </a:r>
            <a:r>
              <a:rPr lang="en-US" dirty="0" smtClean="0"/>
              <a:t>.</a:t>
            </a:r>
          </a:p>
          <a:p>
            <a:r>
              <a:rPr lang="en-US" b="1" dirty="0"/>
              <a:t>Specialized </a:t>
            </a:r>
            <a:r>
              <a:rPr lang="en-US" b="1" dirty="0" smtClean="0"/>
              <a:t>transduction</a:t>
            </a:r>
            <a:endParaRPr lang="en-US" b="1" dirty="0"/>
          </a:p>
          <a:p>
            <a:r>
              <a:rPr lang="en-US" i="1" dirty="0"/>
              <a:t>Specialized transduction</a:t>
            </a:r>
            <a:r>
              <a:rPr lang="en-US" dirty="0"/>
              <a:t> is the process by which a </a:t>
            </a:r>
            <a:r>
              <a:rPr lang="en-US" i="1" dirty="0"/>
              <a:t>restricted</a:t>
            </a:r>
            <a:r>
              <a:rPr lang="en-US" dirty="0"/>
              <a:t> set of bacterial genes is transferred to another bacterium. </a:t>
            </a:r>
          </a:p>
          <a:p>
            <a:endParaRPr lang="en-US" dirty="0"/>
          </a:p>
        </p:txBody>
      </p:sp>
    </p:spTree>
    <p:extLst>
      <p:ext uri="{BB962C8B-B14F-4D97-AF65-F5344CB8AC3E}">
        <p14:creationId xmlns:p14="http://schemas.microsoft.com/office/powerpoint/2010/main" val="165146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5122" name="Picture 2" descr="C:\Users\Yasir\Desktop\bacterial-transduction-678x3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614487"/>
            <a:ext cx="7315199" cy="4481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7311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Reproduction in bacteria</a:t>
            </a:r>
            <a:endParaRPr lang="en-US" dirty="0"/>
          </a:p>
        </p:txBody>
      </p:sp>
      <p:sp>
        <p:nvSpPr>
          <p:cNvPr id="3" name="Content Placeholder 2"/>
          <p:cNvSpPr>
            <a:spLocks noGrp="1"/>
          </p:cNvSpPr>
          <p:nvPr>
            <p:ph idx="1"/>
          </p:nvPr>
        </p:nvSpPr>
        <p:spPr>
          <a:xfrm>
            <a:off x="457200" y="1600201"/>
            <a:ext cx="8229600" cy="4648199"/>
          </a:xfrm>
        </p:spPr>
        <p:txBody>
          <a:bodyPr>
            <a:normAutofit fontScale="85000" lnSpcReduction="10000"/>
          </a:bodyPr>
          <a:lstStyle/>
          <a:p>
            <a:r>
              <a:rPr lang="en-US" b="1" dirty="0" smtClean="0"/>
              <a:t>Asexual Reproduction</a:t>
            </a:r>
          </a:p>
          <a:p>
            <a:r>
              <a:rPr lang="en-US" dirty="0" smtClean="0"/>
              <a:t>A type of reproduction in which only one bacterial cell will produce nascent progeny cells.</a:t>
            </a:r>
          </a:p>
          <a:p>
            <a:r>
              <a:rPr lang="en-US" dirty="0" smtClean="0"/>
              <a:t>Mitosis is involved. </a:t>
            </a:r>
            <a:endParaRPr lang="en-US" dirty="0"/>
          </a:p>
          <a:p>
            <a:pPr fontAlgn="base"/>
            <a:r>
              <a:rPr lang="en-US" b="1" dirty="0" smtClean="0"/>
              <a:t>Binary </a:t>
            </a:r>
            <a:r>
              <a:rPr lang="en-US" b="1" dirty="0"/>
              <a:t>fission:</a:t>
            </a:r>
            <a:r>
              <a:rPr lang="en-US" dirty="0"/>
              <a:t> Single parent cell doubles its DNA, then divides into two cells. Usually occurs in bacteria</a:t>
            </a:r>
            <a:r>
              <a:rPr lang="en-US" dirty="0" smtClean="0"/>
              <a:t>.</a:t>
            </a:r>
          </a:p>
          <a:p>
            <a:pPr fontAlgn="base"/>
            <a:r>
              <a:rPr lang="en-US" dirty="0"/>
              <a:t> </a:t>
            </a:r>
            <a:r>
              <a:rPr lang="en-US" dirty="0" smtClean="0"/>
              <a:t>A </a:t>
            </a:r>
            <a:r>
              <a:rPr lang="en-US" dirty="0"/>
              <a:t>cell just needs to grow to twice its starting size and then split in two</a:t>
            </a:r>
            <a:r>
              <a:rPr lang="en-US" dirty="0" smtClean="0"/>
              <a:t>.</a:t>
            </a:r>
          </a:p>
          <a:p>
            <a:pPr fontAlgn="base"/>
            <a:r>
              <a:rPr lang="en-US" dirty="0"/>
              <a:t>A</a:t>
            </a:r>
            <a:r>
              <a:rPr lang="en-US" dirty="0" smtClean="0"/>
              <a:t> </a:t>
            </a:r>
            <a:r>
              <a:rPr lang="en-US" dirty="0"/>
              <a:t>bacterium must divide at the right time, in the right place, and must provide each offspring with a complete copy of its essential </a:t>
            </a:r>
            <a:r>
              <a:rPr lang="en-US" dirty="0" smtClean="0"/>
              <a:t>genetic.</a:t>
            </a:r>
          </a:p>
          <a:p>
            <a:pPr fontAlgn="base"/>
            <a:endParaRPr lang="en-US" dirty="0"/>
          </a:p>
          <a:p>
            <a:pPr marL="0" indent="0">
              <a:buNone/>
            </a:pPr>
            <a:endParaRPr lang="en-US" dirty="0" smtClean="0"/>
          </a:p>
        </p:txBody>
      </p:sp>
    </p:spTree>
    <p:extLst>
      <p:ext uri="{BB962C8B-B14F-4D97-AF65-F5344CB8AC3E}">
        <p14:creationId xmlns:p14="http://schemas.microsoft.com/office/powerpoint/2010/main" val="3245516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descr="C:\Users\Yasir\Desktop\bac bina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52400"/>
            <a:ext cx="8382000"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6852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2050" name="Picture 2" descr="C:\Users\Yasir\Desktop\bac bud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8600"/>
            <a:ext cx="8458200" cy="6172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774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Endospore formation in bacteria</a:t>
            </a:r>
            <a:endParaRPr lang="en-US" dirty="0"/>
          </a:p>
        </p:txBody>
      </p:sp>
      <p:sp>
        <p:nvSpPr>
          <p:cNvPr id="3" name="Content Placeholder 2"/>
          <p:cNvSpPr>
            <a:spLocks noGrp="1"/>
          </p:cNvSpPr>
          <p:nvPr>
            <p:ph idx="1"/>
          </p:nvPr>
        </p:nvSpPr>
        <p:spPr/>
        <p:txBody>
          <a:bodyPr>
            <a:normAutofit fontScale="92500"/>
          </a:bodyPr>
          <a:lstStyle/>
          <a:p>
            <a:r>
              <a:rPr lang="en-US" dirty="0"/>
              <a:t>Microorganisms sense and adapt to changes in their </a:t>
            </a:r>
            <a:r>
              <a:rPr lang="en-US" dirty="0" smtClean="0"/>
              <a:t>environment</a:t>
            </a:r>
          </a:p>
          <a:p>
            <a:r>
              <a:rPr lang="en-US" dirty="0"/>
              <a:t>This complex developmental process is often initiated in response to nutrient deprivation</a:t>
            </a:r>
            <a:r>
              <a:rPr lang="en-US" dirty="0" smtClean="0"/>
              <a:t>.</a:t>
            </a:r>
          </a:p>
          <a:p>
            <a:r>
              <a:rPr lang="en-US" dirty="0"/>
              <a:t>It allows the bacterium to produce a dormant and highly resistant cell to preserve the cell's genetic material in times of extreme stress. </a:t>
            </a:r>
            <a:endParaRPr lang="en-US" dirty="0" smtClean="0"/>
          </a:p>
          <a:p>
            <a:r>
              <a:rPr lang="en-US" dirty="0"/>
              <a:t>Endospores can survive environmental assaults that would normally kill the </a:t>
            </a:r>
            <a:r>
              <a:rPr lang="en-US" dirty="0" smtClean="0"/>
              <a:t>bacterium</a:t>
            </a:r>
          </a:p>
          <a:p>
            <a:endParaRPr lang="en-US" dirty="0"/>
          </a:p>
        </p:txBody>
      </p:sp>
    </p:spTree>
    <p:extLst>
      <p:ext uri="{BB962C8B-B14F-4D97-AF65-F5344CB8AC3E}">
        <p14:creationId xmlns:p14="http://schemas.microsoft.com/office/powerpoint/2010/main" val="1283363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These stresses include high temperature, high UV irradiation, desiccation, chemical damage and enzymatic </a:t>
            </a:r>
            <a:r>
              <a:rPr lang="en-US" dirty="0" smtClean="0"/>
              <a:t>destruction</a:t>
            </a:r>
          </a:p>
          <a:p>
            <a:r>
              <a:rPr lang="en-US" dirty="0"/>
              <a:t>The extraordinary resistance properties of endospores make them of particular importance because they are not readily killed by many antimicrobial treatments</a:t>
            </a:r>
            <a:r>
              <a:rPr lang="en-US" dirty="0" smtClean="0"/>
              <a:t>.</a:t>
            </a:r>
          </a:p>
          <a:p>
            <a:r>
              <a:rPr lang="en-US" dirty="0"/>
              <a:t>A variety of different microorganisms form "spores" or "cysts", but the endospores of low </a:t>
            </a:r>
            <a:r>
              <a:rPr lang="en-US" dirty="0" smtClean="0"/>
              <a:t>Gram-positive </a:t>
            </a:r>
            <a:r>
              <a:rPr lang="en-US"/>
              <a:t>bacteria </a:t>
            </a:r>
            <a:r>
              <a:rPr lang="en-US" smtClean="0"/>
              <a:t>are by far </a:t>
            </a:r>
            <a:r>
              <a:rPr lang="en-US" dirty="0"/>
              <a:t>the most resistant to harsh conditions. </a:t>
            </a:r>
          </a:p>
        </p:txBody>
      </p:sp>
    </p:spTree>
    <p:extLst>
      <p:ext uri="{BB962C8B-B14F-4D97-AF65-F5344CB8AC3E}">
        <p14:creationId xmlns:p14="http://schemas.microsoft.com/office/powerpoint/2010/main" val="3123517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Bacterial Endospore</a:t>
            </a:r>
            <a:endParaRPr lang="en-US" dirty="0"/>
          </a:p>
        </p:txBody>
      </p:sp>
      <p:sp>
        <p:nvSpPr>
          <p:cNvPr id="3" name="Content Placeholder 2"/>
          <p:cNvSpPr>
            <a:spLocks noGrp="1"/>
          </p:cNvSpPr>
          <p:nvPr>
            <p:ph idx="1"/>
          </p:nvPr>
        </p:nvSpPr>
        <p:spPr/>
        <p:txBody>
          <a:bodyPr/>
          <a:lstStyle/>
          <a:p>
            <a:endParaRPr lang="en-US" dirty="0"/>
          </a:p>
        </p:txBody>
      </p:sp>
      <p:pic>
        <p:nvPicPr>
          <p:cNvPr id="2050" name="Picture 2" descr="C:\Users\Yasir\Desktop\endospo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625600"/>
            <a:ext cx="7924800" cy="431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4151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1026" name="Picture 2" descr="C:\Users\Yasir\Desktop\bac end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81000"/>
            <a:ext cx="85344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7693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Reproduction in Bacteria</a:t>
            </a:r>
            <a:endParaRPr lang="en-US" dirty="0"/>
          </a:p>
        </p:txBody>
      </p:sp>
      <p:sp>
        <p:nvSpPr>
          <p:cNvPr id="3" name="Content Placeholder 2"/>
          <p:cNvSpPr>
            <a:spLocks noGrp="1"/>
          </p:cNvSpPr>
          <p:nvPr>
            <p:ph idx="1"/>
          </p:nvPr>
        </p:nvSpPr>
        <p:spPr/>
        <p:txBody>
          <a:bodyPr>
            <a:normAutofit/>
          </a:bodyPr>
          <a:lstStyle/>
          <a:p>
            <a:r>
              <a:rPr lang="en-US" dirty="0" smtClean="0"/>
              <a:t>Basically in bacteria there is no differentiation of sexes only strains are considered different.</a:t>
            </a:r>
          </a:p>
          <a:p>
            <a:r>
              <a:rPr lang="en-US" dirty="0" smtClean="0"/>
              <a:t>In sexual reproduction of bacteria two cells/ entities are involved between which the genomic exchange takes place.</a:t>
            </a:r>
          </a:p>
          <a:p>
            <a:r>
              <a:rPr lang="en-US" dirty="0" smtClean="0"/>
              <a:t> </a:t>
            </a:r>
            <a:r>
              <a:rPr lang="en-US" b="1" dirty="0" smtClean="0"/>
              <a:t>Conjugation</a:t>
            </a:r>
          </a:p>
          <a:p>
            <a:r>
              <a:rPr lang="en-US" b="1" dirty="0" smtClean="0"/>
              <a:t>Transformation</a:t>
            </a:r>
          </a:p>
          <a:p>
            <a:r>
              <a:rPr lang="en-US" b="1" dirty="0" smtClean="0"/>
              <a:t>Transduction</a:t>
            </a:r>
          </a:p>
          <a:p>
            <a:endParaRPr lang="en-US" dirty="0"/>
          </a:p>
        </p:txBody>
      </p:sp>
    </p:spTree>
    <p:extLst>
      <p:ext uri="{BB962C8B-B14F-4D97-AF65-F5344CB8AC3E}">
        <p14:creationId xmlns:p14="http://schemas.microsoft.com/office/powerpoint/2010/main" val="31400575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407</Words>
  <Application>Microsoft Office PowerPoint</Application>
  <PresentationFormat>On-screen Show (4:3)</PresentationFormat>
  <Paragraphs>39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Reproduction in bacteria</vt:lpstr>
      <vt:lpstr>Types of Reproduction in bacteria</vt:lpstr>
      <vt:lpstr>PowerPoint Presentation</vt:lpstr>
      <vt:lpstr>PowerPoint Presentation</vt:lpstr>
      <vt:lpstr>Endospore formation in bacteria</vt:lpstr>
      <vt:lpstr>PowerPoint Presentation</vt:lpstr>
      <vt:lpstr>Bacterial Endospore</vt:lpstr>
      <vt:lpstr>PowerPoint Presentation</vt:lpstr>
      <vt:lpstr>Sexual Reproduction in Bacteria</vt:lpstr>
      <vt:lpstr>Conjugation</vt:lpstr>
      <vt:lpstr>PowerPoint Presentation</vt:lpstr>
      <vt:lpstr>Transformation</vt:lpstr>
      <vt:lpstr>PowerPoint Presentation</vt:lpstr>
      <vt:lpstr>PowerPoint Presentation</vt:lpstr>
      <vt:lpstr>PowerPoint Presentation</vt:lpstr>
      <vt:lpstr>Transduction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Reproduction in bacteria</dc:title>
  <dc:creator>Yasir</dc:creator>
  <cp:lastModifiedBy>Windows User</cp:lastModifiedBy>
  <cp:revision>21</cp:revision>
  <dcterms:created xsi:type="dcterms:W3CDTF">2020-03-29T11:55:18Z</dcterms:created>
  <dcterms:modified xsi:type="dcterms:W3CDTF">2020-05-12T12:34:52Z</dcterms:modified>
</cp:coreProperties>
</file>